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06" autoAdjust="0"/>
  </p:normalViewPr>
  <p:slideViewPr>
    <p:cSldViewPr>
      <p:cViewPr>
        <p:scale>
          <a:sx n="77" d="100"/>
          <a:sy n="77" d="100"/>
        </p:scale>
        <p:origin x="-176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AF8A2-49D1-434F-81ED-F26CE2041875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BDE07-A087-477C-874B-14BDB30CED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299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39BB-7F21-4033-A617-E576B27EEE5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smtClean="0"/>
              <a:t>、</a:t>
            </a:r>
            <a:r>
              <a:rPr lang="zh-CN" altLang="en-US" smtClean="0"/>
              <a:t>登录激活</a:t>
            </a:r>
            <a:r>
              <a:rPr lang="zh-CN" altLang="en-US" dirty="0" smtClean="0"/>
              <a:t>账号后，直接选择使用者备案新增备案，会出现如图界面，其中应用名称部分不用手动输入，点击时会出现已通过备案的教育</a:t>
            </a:r>
            <a:r>
              <a:rPr lang="en-US" altLang="zh-CN" dirty="0" smtClean="0"/>
              <a:t>App</a:t>
            </a:r>
            <a:r>
              <a:rPr lang="zh-CN" altLang="en-US" dirty="0" smtClean="0"/>
              <a:t>的列表，选择即可；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要求使用，即单位要求学生使用，或不使用会造成影响的教育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App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。一般而言，要求使用的教育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App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都会与教学、管理等行为进行绑定。</a:t>
            </a:r>
            <a:r>
              <a:rPr lang="zh-CN" altLang="en-US" dirty="0" smtClean="0"/>
              <a:t>在要求使用和推荐使用的界定上，传达下教育部科技司的解读供大家参考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、作业类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App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原则上都是要求使用。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、推荐使用即单位通过行政手段对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App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进行宣传推广，但实际未与教学、管理、服务行为进行绑定。</a:t>
            </a:r>
            <a:endParaRPr lang="zh-CN" altLang="en-US" dirty="0" smtClean="0"/>
          </a:p>
          <a:p>
            <a:r>
              <a:rPr lang="zh-CN" altLang="en-US" dirty="0" smtClean="0"/>
              <a:t>要求使用 需要集体决策，签订协议</a:t>
            </a:r>
            <a:endParaRPr lang="en-US" altLang="zh-CN" dirty="0" smtClean="0"/>
          </a:p>
          <a:p>
            <a:r>
              <a:rPr lang="zh-CN" altLang="en-US" dirty="0" smtClean="0"/>
              <a:t>推荐使用 不得与教学和管理行为挂钩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39BB-7F21-4033-A617-E576B27EEE5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B3861-2888-4C45-90CB-4AF212448AE2}" type="datetimeFigureOut">
              <a:rPr lang="zh-CN" altLang="en-US" smtClean="0"/>
              <a:pPr/>
              <a:t>2021/11/26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549A6-CEE9-4617-B5A7-BB65219541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://aqq.eduyun.cn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99676" y="89743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单击此处添加标题</a:t>
            </a:r>
          </a:p>
        </p:txBody>
      </p:sp>
      <p:pic>
        <p:nvPicPr>
          <p:cNvPr id="3" name="图片 2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769" y="0"/>
            <a:ext cx="9278148" cy="6858000"/>
          </a:xfrm>
          <a:prstGeom prst="rect">
            <a:avLst/>
          </a:prstGeom>
        </p:spPr>
      </p:pic>
      <p:sp>
        <p:nvSpPr>
          <p:cNvPr id="89" name="Shape 601" hidden="1"/>
          <p:cNvSpPr/>
          <p:nvPr/>
        </p:nvSpPr>
        <p:spPr>
          <a:xfrm>
            <a:off x="-7144" y="3493813"/>
            <a:ext cx="9151145" cy="983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99" extrusionOk="0">
                <a:moveTo>
                  <a:pt x="0" y="12656"/>
                </a:moveTo>
                <a:cubicBezTo>
                  <a:pt x="453" y="8803"/>
                  <a:pt x="906" y="4951"/>
                  <a:pt x="1249" y="5346"/>
                </a:cubicBezTo>
                <a:cubicBezTo>
                  <a:pt x="1592" y="5741"/>
                  <a:pt x="1738" y="15257"/>
                  <a:pt x="2059" y="15027"/>
                </a:cubicBezTo>
                <a:cubicBezTo>
                  <a:pt x="2379" y="14796"/>
                  <a:pt x="2962" y="3963"/>
                  <a:pt x="3173" y="3963"/>
                </a:cubicBezTo>
                <a:cubicBezTo>
                  <a:pt x="3383" y="3963"/>
                  <a:pt x="3116" y="14829"/>
                  <a:pt x="3324" y="15027"/>
                </a:cubicBezTo>
                <a:cubicBezTo>
                  <a:pt x="3533" y="15224"/>
                  <a:pt x="4005" y="4688"/>
                  <a:pt x="4421" y="5148"/>
                </a:cubicBezTo>
                <a:cubicBezTo>
                  <a:pt x="4838" y="5609"/>
                  <a:pt x="5161" y="17430"/>
                  <a:pt x="5822" y="17792"/>
                </a:cubicBezTo>
                <a:cubicBezTo>
                  <a:pt x="6483" y="18155"/>
                  <a:pt x="7760" y="7684"/>
                  <a:pt x="8387" y="7322"/>
                </a:cubicBezTo>
                <a:cubicBezTo>
                  <a:pt x="9014" y="6959"/>
                  <a:pt x="9312" y="15125"/>
                  <a:pt x="9585" y="15619"/>
                </a:cubicBezTo>
                <a:cubicBezTo>
                  <a:pt x="9858" y="16113"/>
                  <a:pt x="9765" y="9594"/>
                  <a:pt x="10024" y="10285"/>
                </a:cubicBezTo>
                <a:cubicBezTo>
                  <a:pt x="10282" y="10977"/>
                  <a:pt x="10873" y="20624"/>
                  <a:pt x="11137" y="19768"/>
                </a:cubicBezTo>
                <a:cubicBezTo>
                  <a:pt x="11402" y="18912"/>
                  <a:pt x="11208" y="5050"/>
                  <a:pt x="11610" y="5148"/>
                </a:cubicBezTo>
                <a:cubicBezTo>
                  <a:pt x="12012" y="5247"/>
                  <a:pt x="13092" y="19603"/>
                  <a:pt x="13551" y="20361"/>
                </a:cubicBezTo>
                <a:cubicBezTo>
                  <a:pt x="14009" y="21118"/>
                  <a:pt x="14012" y="10483"/>
                  <a:pt x="14361" y="9692"/>
                </a:cubicBezTo>
                <a:cubicBezTo>
                  <a:pt x="14709" y="8902"/>
                  <a:pt x="15348" y="16278"/>
                  <a:pt x="15643" y="15619"/>
                </a:cubicBezTo>
                <a:cubicBezTo>
                  <a:pt x="15938" y="14961"/>
                  <a:pt x="15635" y="5511"/>
                  <a:pt x="16132" y="5741"/>
                </a:cubicBezTo>
                <a:cubicBezTo>
                  <a:pt x="16630" y="5972"/>
                  <a:pt x="18118" y="16838"/>
                  <a:pt x="18630" y="17002"/>
                </a:cubicBezTo>
                <a:cubicBezTo>
                  <a:pt x="19142" y="17167"/>
                  <a:pt x="18906" y="6861"/>
                  <a:pt x="19204" y="6729"/>
                </a:cubicBezTo>
                <a:cubicBezTo>
                  <a:pt x="19502" y="6597"/>
                  <a:pt x="20132" y="17331"/>
                  <a:pt x="20419" y="16212"/>
                </a:cubicBezTo>
                <a:cubicBezTo>
                  <a:pt x="20706" y="15092"/>
                  <a:pt x="20728" y="-482"/>
                  <a:pt x="20925" y="12"/>
                </a:cubicBezTo>
                <a:cubicBezTo>
                  <a:pt x="21122" y="506"/>
                  <a:pt x="21361" y="9841"/>
                  <a:pt x="21600" y="19175"/>
                </a:cubicBezTo>
              </a:path>
            </a:pathLst>
          </a:custGeom>
          <a:ln w="12700">
            <a:solidFill>
              <a:schemeClr val="accent1">
                <a:alpha val="10000"/>
              </a:schemeClr>
            </a:solidFill>
            <a:miter/>
          </a:ln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grpSp>
        <p:nvGrpSpPr>
          <p:cNvPr id="2" name="组合 42"/>
          <p:cNvGrpSpPr/>
          <p:nvPr/>
        </p:nvGrpSpPr>
        <p:grpSpPr>
          <a:xfrm>
            <a:off x="-1" y="-9378"/>
            <a:ext cx="9146769" cy="977945"/>
            <a:chOff x="-1" y="-7034"/>
            <a:chExt cx="9146769" cy="733459"/>
          </a:xfrm>
        </p:grpSpPr>
        <p:grpSp>
          <p:nvGrpSpPr>
            <p:cNvPr id="6" name="组合 43"/>
            <p:cNvGrpSpPr/>
            <p:nvPr/>
          </p:nvGrpSpPr>
          <p:grpSpPr>
            <a:xfrm>
              <a:off x="4531180" y="-1"/>
              <a:ext cx="4615588" cy="726426"/>
              <a:chOff x="4531180" y="860405"/>
              <a:chExt cx="4615588" cy="726426"/>
            </a:xfrm>
          </p:grpSpPr>
          <p:pic>
            <p:nvPicPr>
              <p:cNvPr id="46" name="图片 45"/>
              <p:cNvPicPr>
                <a:picLocks noChangeAspect="1"/>
              </p:cNvPicPr>
              <p:nvPr/>
            </p:nvPicPr>
            <p:blipFill rotWithShape="1">
              <a:blip r:embed="rId4" cstate="print"/>
              <a:srcRect l="3100" t="28686" b="15153"/>
              <a:stretch>
                <a:fillRect/>
              </a:stretch>
            </p:blipFill>
            <p:spPr>
              <a:xfrm>
                <a:off x="4531180" y="860406"/>
                <a:ext cx="4612820" cy="726425"/>
              </a:xfrm>
              <a:prstGeom prst="rect">
                <a:avLst/>
              </a:prstGeom>
            </p:spPr>
          </p:pic>
          <p:sp>
            <p:nvSpPr>
              <p:cNvPr id="47" name="矩形 46"/>
              <p:cNvSpPr/>
              <p:nvPr/>
            </p:nvSpPr>
            <p:spPr>
              <a:xfrm>
                <a:off x="4533948" y="860405"/>
                <a:ext cx="4612820" cy="726425"/>
              </a:xfrm>
              <a:prstGeom prst="rect">
                <a:avLst/>
              </a:prstGeom>
              <a:solidFill>
                <a:schemeClr val="accent1">
                  <a:alpha val="77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5" name="矩形 6"/>
            <p:cNvSpPr/>
            <p:nvPr/>
          </p:nvSpPr>
          <p:spPr>
            <a:xfrm>
              <a:off x="-1" y="-7034"/>
              <a:ext cx="6391275" cy="733459"/>
            </a:xfrm>
            <a:custGeom>
              <a:avLst/>
              <a:gdLst>
                <a:gd name="connsiteX0" fmla="*/ 0 w 5614712"/>
                <a:gd name="connsiteY0" fmla="*/ 0 h 719391"/>
                <a:gd name="connsiteX1" fmla="*/ 5614712 w 5614712"/>
                <a:gd name="connsiteY1" fmla="*/ 0 h 719391"/>
                <a:gd name="connsiteX2" fmla="*/ 5614712 w 5614712"/>
                <a:gd name="connsiteY2" fmla="*/ 719391 h 719391"/>
                <a:gd name="connsiteX3" fmla="*/ 0 w 5614712"/>
                <a:gd name="connsiteY3" fmla="*/ 719391 h 719391"/>
                <a:gd name="connsiteX4" fmla="*/ 0 w 5614712"/>
                <a:gd name="connsiteY4" fmla="*/ 0 h 719391"/>
                <a:gd name="connsiteX0-1" fmla="*/ 0 w 5614712"/>
                <a:gd name="connsiteY0-2" fmla="*/ 0 h 733459"/>
                <a:gd name="connsiteX1-3" fmla="*/ 5614712 w 5614712"/>
                <a:gd name="connsiteY1-4" fmla="*/ 0 h 733459"/>
                <a:gd name="connsiteX2-5" fmla="*/ 5143444 w 5614712"/>
                <a:gd name="connsiteY2-6" fmla="*/ 733459 h 733459"/>
                <a:gd name="connsiteX3-7" fmla="*/ 0 w 5614712"/>
                <a:gd name="connsiteY3-8" fmla="*/ 719391 h 733459"/>
                <a:gd name="connsiteX4-9" fmla="*/ 0 w 5614712"/>
                <a:gd name="connsiteY4-10" fmla="*/ 0 h 73345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14712" h="733459">
                  <a:moveTo>
                    <a:pt x="0" y="0"/>
                  </a:moveTo>
                  <a:lnTo>
                    <a:pt x="5614712" y="0"/>
                  </a:lnTo>
                  <a:lnTo>
                    <a:pt x="5143444" y="733459"/>
                  </a:lnTo>
                  <a:lnTo>
                    <a:pt x="0" y="7193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4" name="矩形 3"/>
          <p:cNvSpPr>
            <a:spLocks noChangeArrowheads="1"/>
          </p:cNvSpPr>
          <p:nvPr/>
        </p:nvSpPr>
        <p:spPr bwMode="auto">
          <a:xfrm>
            <a:off x="179512" y="227323"/>
            <a:ext cx="1574776" cy="457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3" tIns="34287" rIns="68573" bIns="34287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操作流程</a:t>
            </a: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683568" y="1772816"/>
            <a:ext cx="3456384" cy="3528392"/>
            <a:chOff x="2955" y="8055"/>
            <a:chExt cx="5325" cy="4725"/>
          </a:xfrm>
        </p:grpSpPr>
        <p:sp>
          <p:nvSpPr>
            <p:cNvPr id="16" name="AutoShape 3"/>
            <p:cNvSpPr>
              <a:spLocks noChangeArrowheads="1"/>
            </p:cNvSpPr>
            <p:nvPr/>
          </p:nvSpPr>
          <p:spPr bwMode="auto">
            <a:xfrm>
              <a:off x="5130" y="8055"/>
              <a:ext cx="1305" cy="4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登录平台</a:t>
              </a:r>
              <a:endParaRPr kumimoji="0" 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>
              <a:off x="5130" y="8880"/>
              <a:ext cx="1305" cy="4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修改密码</a:t>
              </a:r>
              <a:endParaRPr kumimoji="0" 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2955" y="10605"/>
              <a:ext cx="1770" cy="87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右上角</a:t>
              </a:r>
              <a:r>
                <a:rPr kumimoji="0" lang="en-US" altLang="zh-CN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——</a:t>
              </a:r>
              <a:endPara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确认完成</a:t>
              </a:r>
              <a:endParaRPr kumimoji="0" 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cxnSp>
          <p:nvCxnSpPr>
            <p:cNvPr id="19" name="AutoShape 6"/>
            <p:cNvCxnSpPr>
              <a:cxnSpLocks noChangeShapeType="1"/>
            </p:cNvCxnSpPr>
            <p:nvPr/>
          </p:nvCxnSpPr>
          <p:spPr bwMode="auto">
            <a:xfrm>
              <a:off x="5730" y="9375"/>
              <a:ext cx="0" cy="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AutoShape 7"/>
            <p:cNvCxnSpPr>
              <a:cxnSpLocks noChangeShapeType="1"/>
            </p:cNvCxnSpPr>
            <p:nvPr/>
          </p:nvCxnSpPr>
          <p:spPr bwMode="auto">
            <a:xfrm flipH="1">
              <a:off x="3840" y="9914"/>
              <a:ext cx="357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AutoShape 8"/>
            <p:cNvCxnSpPr>
              <a:cxnSpLocks noChangeShapeType="1"/>
            </p:cNvCxnSpPr>
            <p:nvPr/>
          </p:nvCxnSpPr>
          <p:spPr bwMode="auto">
            <a:xfrm>
              <a:off x="3840" y="9885"/>
              <a:ext cx="0" cy="7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9"/>
            <p:cNvCxnSpPr>
              <a:cxnSpLocks noChangeShapeType="1"/>
            </p:cNvCxnSpPr>
            <p:nvPr/>
          </p:nvCxnSpPr>
          <p:spPr bwMode="auto">
            <a:xfrm>
              <a:off x="7410" y="9900"/>
              <a:ext cx="0" cy="7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4135" y="9414"/>
              <a:ext cx="995" cy="4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无</a:t>
              </a:r>
              <a:r>
                <a:rPr kumimoji="0" lang="en-US" altLang="zh-CN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app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6310" y="9414"/>
              <a:ext cx="995" cy="4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有</a:t>
              </a:r>
              <a:r>
                <a:rPr kumimoji="0" lang="en-US" altLang="zh-CN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app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" name="AutoShape 12"/>
            <p:cNvSpPr>
              <a:spLocks noChangeArrowheads="1"/>
            </p:cNvSpPr>
            <p:nvPr/>
          </p:nvSpPr>
          <p:spPr bwMode="auto">
            <a:xfrm>
              <a:off x="6510" y="10605"/>
              <a:ext cx="1770" cy="87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左上角</a:t>
              </a:r>
              <a:r>
                <a:rPr kumimoji="0" lang="en-US" altLang="zh-CN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——</a:t>
              </a:r>
              <a:endPara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使用者备案</a:t>
              </a:r>
              <a:endParaRPr kumimoji="0" 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cxnSp>
          <p:nvCxnSpPr>
            <p:cNvPr id="26" name="AutoShape 13"/>
            <p:cNvCxnSpPr>
              <a:cxnSpLocks noChangeShapeType="1"/>
            </p:cNvCxnSpPr>
            <p:nvPr/>
          </p:nvCxnSpPr>
          <p:spPr bwMode="auto">
            <a:xfrm>
              <a:off x="5730" y="8550"/>
              <a:ext cx="0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7" name="AutoShape 14"/>
            <p:cNvSpPr>
              <a:spLocks noChangeArrowheads="1"/>
            </p:cNvSpPr>
            <p:nvPr/>
          </p:nvSpPr>
          <p:spPr bwMode="auto">
            <a:xfrm>
              <a:off x="6510" y="11910"/>
              <a:ext cx="1770" cy="87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右上角</a:t>
              </a:r>
              <a:r>
                <a:rPr kumimoji="0" lang="en-US" altLang="zh-CN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——</a:t>
              </a:r>
              <a:endPara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确认完成</a:t>
              </a:r>
              <a:endParaRPr kumimoji="0" 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cxnSp>
          <p:nvCxnSpPr>
            <p:cNvPr id="28" name="AutoShape 15"/>
            <p:cNvCxnSpPr>
              <a:cxnSpLocks noChangeShapeType="1"/>
            </p:cNvCxnSpPr>
            <p:nvPr/>
          </p:nvCxnSpPr>
          <p:spPr bwMode="auto">
            <a:xfrm>
              <a:off x="7410" y="11475"/>
              <a:ext cx="0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9" name="内容占位符 6"/>
          <p:cNvSpPr txBox="1">
            <a:spLocks/>
          </p:cNvSpPr>
          <p:nvPr/>
        </p:nvSpPr>
        <p:spPr>
          <a:xfrm>
            <a:off x="4572001" y="1085428"/>
            <a:ext cx="4373246" cy="52721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网络平台地址：</a:t>
            </a:r>
            <a:r>
              <a:rPr lang="en-US" altLang="zh-CN" dirty="0">
                <a:hlinkClick r:id="rId5"/>
              </a:rPr>
              <a:t>http://</a:t>
            </a:r>
            <a:r>
              <a:rPr lang="en-US" altLang="zh-CN" dirty="0" smtClean="0">
                <a:hlinkClick r:id="rId5"/>
              </a:rPr>
              <a:t>aqq.eduyun.cn</a:t>
            </a:r>
            <a:endParaRPr lang="en-US" altLang="zh-CN" dirty="0" smtClean="0"/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endParaRPr kumimoji="0" lang="en-US" altLang="zh-CN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1484784"/>
            <a:ext cx="3024336" cy="468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5076056" y="62373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扫</a:t>
            </a:r>
            <a:r>
              <a:rPr lang="zh-CN" altLang="en-US" b="1" dirty="0" smtClean="0"/>
              <a:t>码入群，查看群文件</a:t>
            </a:r>
            <a:endParaRPr lang="zh-CN" alt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99676" y="89743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单击此处添加标题</a:t>
            </a:r>
          </a:p>
        </p:txBody>
      </p:sp>
      <p:pic>
        <p:nvPicPr>
          <p:cNvPr id="3" name="图片 2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769" y="0"/>
            <a:ext cx="9278148" cy="6858000"/>
          </a:xfrm>
          <a:prstGeom prst="rect">
            <a:avLst/>
          </a:prstGeom>
        </p:spPr>
      </p:pic>
      <p:sp>
        <p:nvSpPr>
          <p:cNvPr id="89" name="Shape 601" hidden="1"/>
          <p:cNvSpPr/>
          <p:nvPr/>
        </p:nvSpPr>
        <p:spPr>
          <a:xfrm>
            <a:off x="-7144" y="3493813"/>
            <a:ext cx="9151145" cy="983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99" extrusionOk="0">
                <a:moveTo>
                  <a:pt x="0" y="12656"/>
                </a:moveTo>
                <a:cubicBezTo>
                  <a:pt x="453" y="8803"/>
                  <a:pt x="906" y="4951"/>
                  <a:pt x="1249" y="5346"/>
                </a:cubicBezTo>
                <a:cubicBezTo>
                  <a:pt x="1592" y="5741"/>
                  <a:pt x="1738" y="15257"/>
                  <a:pt x="2059" y="15027"/>
                </a:cubicBezTo>
                <a:cubicBezTo>
                  <a:pt x="2379" y="14796"/>
                  <a:pt x="2962" y="3963"/>
                  <a:pt x="3173" y="3963"/>
                </a:cubicBezTo>
                <a:cubicBezTo>
                  <a:pt x="3383" y="3963"/>
                  <a:pt x="3116" y="14829"/>
                  <a:pt x="3324" y="15027"/>
                </a:cubicBezTo>
                <a:cubicBezTo>
                  <a:pt x="3533" y="15224"/>
                  <a:pt x="4005" y="4688"/>
                  <a:pt x="4421" y="5148"/>
                </a:cubicBezTo>
                <a:cubicBezTo>
                  <a:pt x="4838" y="5609"/>
                  <a:pt x="5161" y="17430"/>
                  <a:pt x="5822" y="17792"/>
                </a:cubicBezTo>
                <a:cubicBezTo>
                  <a:pt x="6483" y="18155"/>
                  <a:pt x="7760" y="7684"/>
                  <a:pt x="8387" y="7322"/>
                </a:cubicBezTo>
                <a:cubicBezTo>
                  <a:pt x="9014" y="6959"/>
                  <a:pt x="9312" y="15125"/>
                  <a:pt x="9585" y="15619"/>
                </a:cubicBezTo>
                <a:cubicBezTo>
                  <a:pt x="9858" y="16113"/>
                  <a:pt x="9765" y="9594"/>
                  <a:pt x="10024" y="10285"/>
                </a:cubicBezTo>
                <a:cubicBezTo>
                  <a:pt x="10282" y="10977"/>
                  <a:pt x="10873" y="20624"/>
                  <a:pt x="11137" y="19768"/>
                </a:cubicBezTo>
                <a:cubicBezTo>
                  <a:pt x="11402" y="18912"/>
                  <a:pt x="11208" y="5050"/>
                  <a:pt x="11610" y="5148"/>
                </a:cubicBezTo>
                <a:cubicBezTo>
                  <a:pt x="12012" y="5247"/>
                  <a:pt x="13092" y="19603"/>
                  <a:pt x="13551" y="20361"/>
                </a:cubicBezTo>
                <a:cubicBezTo>
                  <a:pt x="14009" y="21118"/>
                  <a:pt x="14012" y="10483"/>
                  <a:pt x="14361" y="9692"/>
                </a:cubicBezTo>
                <a:cubicBezTo>
                  <a:pt x="14709" y="8902"/>
                  <a:pt x="15348" y="16278"/>
                  <a:pt x="15643" y="15619"/>
                </a:cubicBezTo>
                <a:cubicBezTo>
                  <a:pt x="15938" y="14961"/>
                  <a:pt x="15635" y="5511"/>
                  <a:pt x="16132" y="5741"/>
                </a:cubicBezTo>
                <a:cubicBezTo>
                  <a:pt x="16630" y="5972"/>
                  <a:pt x="18118" y="16838"/>
                  <a:pt x="18630" y="17002"/>
                </a:cubicBezTo>
                <a:cubicBezTo>
                  <a:pt x="19142" y="17167"/>
                  <a:pt x="18906" y="6861"/>
                  <a:pt x="19204" y="6729"/>
                </a:cubicBezTo>
                <a:cubicBezTo>
                  <a:pt x="19502" y="6597"/>
                  <a:pt x="20132" y="17331"/>
                  <a:pt x="20419" y="16212"/>
                </a:cubicBezTo>
                <a:cubicBezTo>
                  <a:pt x="20706" y="15092"/>
                  <a:pt x="20728" y="-482"/>
                  <a:pt x="20925" y="12"/>
                </a:cubicBezTo>
                <a:cubicBezTo>
                  <a:pt x="21122" y="506"/>
                  <a:pt x="21361" y="9841"/>
                  <a:pt x="21600" y="19175"/>
                </a:cubicBezTo>
              </a:path>
            </a:pathLst>
          </a:custGeom>
          <a:ln w="12700">
            <a:solidFill>
              <a:schemeClr val="accent1">
                <a:alpha val="10000"/>
              </a:schemeClr>
            </a:solidFill>
            <a:miter/>
          </a:ln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grpSp>
        <p:nvGrpSpPr>
          <p:cNvPr id="2" name="组合 42"/>
          <p:cNvGrpSpPr/>
          <p:nvPr/>
        </p:nvGrpSpPr>
        <p:grpSpPr>
          <a:xfrm>
            <a:off x="-1" y="-9378"/>
            <a:ext cx="9146769" cy="977945"/>
            <a:chOff x="-1" y="-7034"/>
            <a:chExt cx="9146769" cy="733459"/>
          </a:xfrm>
        </p:grpSpPr>
        <p:grpSp>
          <p:nvGrpSpPr>
            <p:cNvPr id="6" name="组合 43"/>
            <p:cNvGrpSpPr/>
            <p:nvPr/>
          </p:nvGrpSpPr>
          <p:grpSpPr>
            <a:xfrm>
              <a:off x="4531180" y="-1"/>
              <a:ext cx="4615588" cy="726426"/>
              <a:chOff x="4531180" y="860405"/>
              <a:chExt cx="4615588" cy="726426"/>
            </a:xfrm>
          </p:grpSpPr>
          <p:pic>
            <p:nvPicPr>
              <p:cNvPr id="46" name="图片 45"/>
              <p:cNvPicPr>
                <a:picLocks noChangeAspect="1"/>
              </p:cNvPicPr>
              <p:nvPr/>
            </p:nvPicPr>
            <p:blipFill rotWithShape="1">
              <a:blip r:embed="rId4" cstate="print"/>
              <a:srcRect l="3100" t="28686" b="15153"/>
              <a:stretch>
                <a:fillRect/>
              </a:stretch>
            </p:blipFill>
            <p:spPr>
              <a:xfrm>
                <a:off x="4531180" y="860406"/>
                <a:ext cx="4612820" cy="726425"/>
              </a:xfrm>
              <a:prstGeom prst="rect">
                <a:avLst/>
              </a:prstGeom>
            </p:spPr>
          </p:pic>
          <p:sp>
            <p:nvSpPr>
              <p:cNvPr id="47" name="矩形 46"/>
              <p:cNvSpPr/>
              <p:nvPr/>
            </p:nvSpPr>
            <p:spPr>
              <a:xfrm>
                <a:off x="4533948" y="860405"/>
                <a:ext cx="4612820" cy="726425"/>
              </a:xfrm>
              <a:prstGeom prst="rect">
                <a:avLst/>
              </a:prstGeom>
              <a:solidFill>
                <a:schemeClr val="accent1">
                  <a:alpha val="77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5" name="矩形 6"/>
            <p:cNvSpPr/>
            <p:nvPr/>
          </p:nvSpPr>
          <p:spPr>
            <a:xfrm>
              <a:off x="-1" y="-7034"/>
              <a:ext cx="6391275" cy="733459"/>
            </a:xfrm>
            <a:custGeom>
              <a:avLst/>
              <a:gdLst>
                <a:gd name="connsiteX0" fmla="*/ 0 w 5614712"/>
                <a:gd name="connsiteY0" fmla="*/ 0 h 719391"/>
                <a:gd name="connsiteX1" fmla="*/ 5614712 w 5614712"/>
                <a:gd name="connsiteY1" fmla="*/ 0 h 719391"/>
                <a:gd name="connsiteX2" fmla="*/ 5614712 w 5614712"/>
                <a:gd name="connsiteY2" fmla="*/ 719391 h 719391"/>
                <a:gd name="connsiteX3" fmla="*/ 0 w 5614712"/>
                <a:gd name="connsiteY3" fmla="*/ 719391 h 719391"/>
                <a:gd name="connsiteX4" fmla="*/ 0 w 5614712"/>
                <a:gd name="connsiteY4" fmla="*/ 0 h 719391"/>
                <a:gd name="connsiteX0-1" fmla="*/ 0 w 5614712"/>
                <a:gd name="connsiteY0-2" fmla="*/ 0 h 733459"/>
                <a:gd name="connsiteX1-3" fmla="*/ 5614712 w 5614712"/>
                <a:gd name="connsiteY1-4" fmla="*/ 0 h 733459"/>
                <a:gd name="connsiteX2-5" fmla="*/ 5143444 w 5614712"/>
                <a:gd name="connsiteY2-6" fmla="*/ 733459 h 733459"/>
                <a:gd name="connsiteX3-7" fmla="*/ 0 w 5614712"/>
                <a:gd name="connsiteY3-8" fmla="*/ 719391 h 733459"/>
                <a:gd name="connsiteX4-9" fmla="*/ 0 w 5614712"/>
                <a:gd name="connsiteY4-10" fmla="*/ 0 h 73345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14712" h="733459">
                  <a:moveTo>
                    <a:pt x="0" y="0"/>
                  </a:moveTo>
                  <a:lnTo>
                    <a:pt x="5614712" y="0"/>
                  </a:lnTo>
                  <a:lnTo>
                    <a:pt x="5143444" y="733459"/>
                  </a:lnTo>
                  <a:lnTo>
                    <a:pt x="0" y="7193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4" name="矩形 3"/>
          <p:cNvSpPr>
            <a:spLocks noChangeArrowheads="1"/>
          </p:cNvSpPr>
          <p:nvPr/>
        </p:nvSpPr>
        <p:spPr bwMode="auto">
          <a:xfrm>
            <a:off x="179512" y="227323"/>
            <a:ext cx="7319938" cy="457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3" tIns="34287" rIns="68573" bIns="34287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使用者备案</a:t>
            </a:r>
            <a:r>
              <a:rPr lang="en-US" altLang="zh-CN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——</a:t>
            </a:r>
            <a:r>
              <a:rPr lang="zh-CN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自主自用和上级部门要求使用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2745" y="1128608"/>
            <a:ext cx="6165850" cy="53026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内容占位符 6"/>
          <p:cNvSpPr>
            <a:spLocks noGrp="1"/>
          </p:cNvSpPr>
          <p:nvPr>
            <p:ph idx="4294967295"/>
          </p:nvPr>
        </p:nvSpPr>
        <p:spPr>
          <a:xfrm>
            <a:off x="6728461" y="1085428"/>
            <a:ext cx="2216785" cy="527219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3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Q7</a:t>
            </a:r>
            <a:r>
              <a:rPr lang="zh-CN" altLang="en-US" sz="13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：什么是要求使用，什么是推荐使用？</a:t>
            </a:r>
            <a:endParaRPr lang="en-US" altLang="zh-CN" sz="13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3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：要求使用，即单位要求学生使用，或不使用会造成影响的教育</a:t>
            </a:r>
            <a:r>
              <a:rPr lang="en-US" altLang="zh-CN" sz="13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App</a:t>
            </a:r>
            <a:r>
              <a:rPr lang="zh-CN" altLang="en-US" sz="13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。一般而言，要求使用的教育</a:t>
            </a:r>
            <a:r>
              <a:rPr lang="en-US" altLang="zh-CN" sz="13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App</a:t>
            </a:r>
            <a:r>
              <a:rPr lang="zh-CN" altLang="en-US" sz="13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都会与教学、管理等行为进行绑定。作业类</a:t>
            </a:r>
            <a:r>
              <a:rPr lang="en-US" altLang="zh-CN" sz="13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App</a:t>
            </a:r>
            <a:r>
              <a:rPr lang="zh-CN" altLang="en-US" sz="13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原则上都是要求使用（学生可以不做作业吗？）。推荐使用即单位通过行政手段对</a:t>
            </a:r>
            <a:r>
              <a:rPr lang="en-US" altLang="zh-CN" sz="13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App</a:t>
            </a:r>
            <a:r>
              <a:rPr lang="zh-CN" altLang="en-US" sz="13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进行宣传推广，但实际未与教学、管理、服务行为进行绑定。</a:t>
            </a:r>
            <a:endParaRPr lang="en-US" altLang="zh-CN" sz="13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6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15696" y="4964854"/>
            <a:ext cx="2088515" cy="48006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 advAuto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311</Words>
  <Application>Microsoft Office PowerPoint</Application>
  <PresentationFormat>全屏显示(4:3)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钱成孟</dc:creator>
  <cp:lastModifiedBy>/</cp:lastModifiedBy>
  <cp:revision>12</cp:revision>
  <dcterms:created xsi:type="dcterms:W3CDTF">2019-12-31T06:24:16Z</dcterms:created>
  <dcterms:modified xsi:type="dcterms:W3CDTF">2021-11-26T02:12:38Z</dcterms:modified>
</cp:coreProperties>
</file>